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2"/>
  </p:notesMasterIdLst>
  <p:sldIdLst>
    <p:sldId id="256" r:id="rId5"/>
    <p:sldId id="662" r:id="rId6"/>
    <p:sldId id="584" r:id="rId7"/>
    <p:sldId id="692" r:id="rId8"/>
    <p:sldId id="731" r:id="rId9"/>
    <p:sldId id="732" r:id="rId10"/>
    <p:sldId id="693" r:id="rId11"/>
    <p:sldId id="694" r:id="rId12"/>
    <p:sldId id="696" r:id="rId13"/>
    <p:sldId id="734" r:id="rId14"/>
    <p:sldId id="697" r:id="rId15"/>
    <p:sldId id="735" r:id="rId16"/>
    <p:sldId id="736" r:id="rId17"/>
    <p:sldId id="737" r:id="rId18"/>
    <p:sldId id="723" r:id="rId19"/>
    <p:sldId id="738" r:id="rId20"/>
    <p:sldId id="703" r:id="rId21"/>
    <p:sldId id="739" r:id="rId22"/>
    <p:sldId id="740" r:id="rId23"/>
    <p:sldId id="741" r:id="rId24"/>
    <p:sldId id="742" r:id="rId25"/>
    <p:sldId id="708" r:id="rId26"/>
    <p:sldId id="743" r:id="rId27"/>
    <p:sldId id="744" r:id="rId28"/>
    <p:sldId id="745" r:id="rId29"/>
    <p:sldId id="724" r:id="rId30"/>
    <p:sldId id="746" r:id="rId31"/>
    <p:sldId id="747" r:id="rId32"/>
    <p:sldId id="748" r:id="rId33"/>
    <p:sldId id="749" r:id="rId34"/>
    <p:sldId id="718" r:id="rId35"/>
    <p:sldId id="720" r:id="rId36"/>
    <p:sldId id="713" r:id="rId37"/>
    <p:sldId id="721" r:id="rId38"/>
    <p:sldId id="725" r:id="rId39"/>
    <p:sldId id="750" r:id="rId40"/>
    <p:sldId id="71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1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5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24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22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3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6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1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89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72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4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48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4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9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9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07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405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405" y="1792084"/>
            <a:ext cx="6479629" cy="2045415"/>
          </a:xfrm>
        </p:spPr>
        <p:txBody>
          <a:bodyPr>
            <a:noAutofit/>
          </a:bodyPr>
          <a:lstStyle/>
          <a:p>
            <a:pPr algn="ctr"/>
            <a:br>
              <a:rPr lang="en-US" sz="3200" b="1" dirty="0">
                <a:ea typeface="+mn-lt"/>
                <a:cs typeface="+mn-lt"/>
              </a:rPr>
            </a:br>
            <a:br>
              <a:rPr lang="en-US" sz="3200" b="1" dirty="0">
                <a:ea typeface="+mn-lt"/>
                <a:cs typeface="+mn-lt"/>
              </a:rPr>
            </a:br>
            <a:r>
              <a:rPr lang="en-US" sz="3200" b="1" dirty="0">
                <a:ea typeface="+mn-lt"/>
                <a:cs typeface="+mn-lt"/>
              </a:rPr>
              <a:t>DNA Sequencing &amp; Genome Assembly</a:t>
            </a:r>
            <a:endParaRPr lang="en-US" sz="3200" b="1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544A0-D8EF-824E-9333-D69428D0D278}"/>
              </a:ext>
            </a:extLst>
          </p:cNvPr>
          <p:cNvSpPr txBox="1"/>
          <p:nvPr/>
        </p:nvSpPr>
        <p:spPr>
          <a:xfrm>
            <a:off x="5900872" y="4354830"/>
            <a:ext cx="418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Week of Oct 25, 2021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05" y="314984"/>
            <a:ext cx="7335835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Greedy Assembly by Overlap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7528" y="1196753"/>
            <a:ext cx="83529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first step in assembly is joining reads of overlapping sequence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step must account for sequencing error rates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Sequencing software uses the PHRED score to measure error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Shotgun sequencing samples each region of the genome multiples times to generate a PHRED-correct consensus sequence</a:t>
            </a:r>
          </a:p>
        </p:txBody>
      </p:sp>
      <p:pic>
        <p:nvPicPr>
          <p:cNvPr id="5" name="Picture 9" descr=" Fig1.tiff                                                      0002D5F8Tuscany                        B9267DE4:">
            <a:extLst>
              <a:ext uri="{FF2B5EF4-FFF2-40B4-BE49-F238E27FC236}">
                <a16:creationId xmlns:a16="http://schemas.microsoft.com/office/drawing/2014/main" id="{1A7C935B-F820-1F47-B2F2-50B8C401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20" y="3243529"/>
            <a:ext cx="541541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9F520-A9ED-4540-90AE-EC69534A8566}"/>
              </a:ext>
            </a:extLst>
          </p:cNvPr>
          <p:cNvSpPr txBox="1"/>
          <p:nvPr/>
        </p:nvSpPr>
        <p:spPr>
          <a:xfrm>
            <a:off x="7107475" y="3565137"/>
            <a:ext cx="42190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depth of sampling of a genome is called </a:t>
            </a:r>
            <a:r>
              <a:rPr lang="en-US" sz="2000" b="1" dirty="0"/>
              <a:t>‘fold coverage’</a:t>
            </a:r>
          </a:p>
          <a:p>
            <a:endParaRPr lang="en-US" sz="2000" dirty="0"/>
          </a:p>
          <a:p>
            <a:r>
              <a:rPr lang="en-US" sz="2000" dirty="0"/>
              <a:t>this example illustrates 5-fold coverage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3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Repeats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AE9CA5-D255-9A48-8677-98DCF72E2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5804828" cy="360121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Greedy algorithms merge reads into consensus ‘contig’ sequences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What if reads are similar but from different parts of the genome?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Greedy algorithms are insufficient to handle this problem</a:t>
            </a:r>
          </a:p>
        </p:txBody>
      </p:sp>
      <p:pic>
        <p:nvPicPr>
          <p:cNvPr id="5" name="Picture 9" descr=" Fig4.tiff                                                      0002D5F8Tuscany                        B9267DE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00" y="629334"/>
            <a:ext cx="5290521" cy="54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EDE65-471A-3B47-8604-A75C8A288488}"/>
              </a:ext>
            </a:extLst>
          </p:cNvPr>
          <p:cNvSpPr txBox="1"/>
          <p:nvPr/>
        </p:nvSpPr>
        <p:spPr>
          <a:xfrm>
            <a:off x="9739901" y="629662"/>
            <a:ext cx="16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chromosome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FF398-7357-1746-8E61-2CD5F6438995}"/>
              </a:ext>
            </a:extLst>
          </p:cNvPr>
          <p:cNvSpPr txBox="1"/>
          <p:nvPr/>
        </p:nvSpPr>
        <p:spPr>
          <a:xfrm>
            <a:off x="9739901" y="4398565"/>
            <a:ext cx="16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chromosome</a:t>
            </a:r>
          </a:p>
        </p:txBody>
      </p:sp>
    </p:spTree>
    <p:extLst>
      <p:ext uri="{BB962C8B-B14F-4D97-AF65-F5344CB8AC3E}">
        <p14:creationId xmlns:p14="http://schemas.microsoft.com/office/powerpoint/2010/main" val="14967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664504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Bi-directional sequence (aka Mate Pairs)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90474-EF16-1B4A-A360-38B34200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41124"/>
            <a:ext cx="9082284" cy="422010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large part of assembly algorithms are focused on detecting and correcting for repeats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If we sequence each DNA fragment from both ends, we have paired reads with a specific geometry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Must point towards each other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Gap between them must reflect size of DNA fragments sequenced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geometry places constraints on the assembly algorithm and can tease apart repeats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 long as one read is from a non-repeat region, it will constrain its mate-pair to assemble nearby in the genome</a:t>
            </a:r>
          </a:p>
        </p:txBody>
      </p:sp>
    </p:spTree>
    <p:extLst>
      <p:ext uri="{BB962C8B-B14F-4D97-AF65-F5344CB8AC3E}">
        <p14:creationId xmlns:p14="http://schemas.microsoft.com/office/powerpoint/2010/main" val="274822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664504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Bi-directional sequence (aka Mate Pairs)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90474-EF16-1B4A-A360-38B34200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41124"/>
            <a:ext cx="9082284" cy="422010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large part of assembly algorithms are focused on detecting and correcting for repeats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If we sequence each DNA fragment from both ends, we have paired reads with a specific geometry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Must point towards each other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Gap between them must reflect size of DNA fragments sequenced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geometry places constraints on the assembly algorithm and can tease apart repeats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As long as one read is from a non-repeat region, it will constrain its mate-pair to assemble nearby in the genome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047ABB-BB0A-3240-BE7C-84C376FB92FC}"/>
              </a:ext>
            </a:extLst>
          </p:cNvPr>
          <p:cNvGrpSpPr/>
          <p:nvPr/>
        </p:nvGrpSpPr>
        <p:grpSpPr>
          <a:xfrm>
            <a:off x="5265125" y="2623901"/>
            <a:ext cx="4066726" cy="1027275"/>
            <a:chOff x="4021952" y="1727230"/>
            <a:chExt cx="4066726" cy="10272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6BF0D1-2877-F741-B0EE-24627C315027}"/>
                </a:ext>
              </a:extLst>
            </p:cNvPr>
            <p:cNvSpPr/>
            <p:nvPr/>
          </p:nvSpPr>
          <p:spPr bwMode="auto">
            <a:xfrm>
              <a:off x="4295800" y="2132856"/>
              <a:ext cx="3456384" cy="216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62B00F-FB5B-4547-9934-F184772297B6}"/>
                </a:ext>
              </a:extLst>
            </p:cNvPr>
            <p:cNvSpPr txBox="1"/>
            <p:nvPr/>
          </p:nvSpPr>
          <p:spPr>
            <a:xfrm>
              <a:off x="5431522" y="2132856"/>
              <a:ext cx="13500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/>
                  </a:solidFill>
                </a:rPr>
                <a:t>1500 bp fragment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1E75184-51EA-FF4B-94BF-8BADE2C9D9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95800" y="1988840"/>
              <a:ext cx="57606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D767A4-47DE-3941-B52F-1D026302BC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04112" y="2492896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CAF474-6C0C-0E45-88BE-A69A49E939A2}"/>
                </a:ext>
              </a:extLst>
            </p:cNvPr>
            <p:cNvSpPr txBox="1"/>
            <p:nvPr/>
          </p:nvSpPr>
          <p:spPr>
            <a:xfrm>
              <a:off x="4021952" y="1727230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250 bp read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4E3D39-52E7-8F4F-8898-60E983604343}"/>
                </a:ext>
              </a:extLst>
            </p:cNvPr>
            <p:cNvSpPr txBox="1"/>
            <p:nvPr/>
          </p:nvSpPr>
          <p:spPr>
            <a:xfrm>
              <a:off x="7104113" y="2492895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250 bp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45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664504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Bi-directional sequence (aka Mate Pairs)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90474-EF16-1B4A-A360-38B34200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41124"/>
            <a:ext cx="3441771" cy="388363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Constraining greedy algorithms by using mate-pairs leads to contig sequences joined into scaffolds and separated by gaps</a:t>
            </a:r>
          </a:p>
          <a:p>
            <a:r>
              <a:rPr lang="en-US" sz="2000" dirty="0"/>
              <a:t>This combination is very effective for accurate genome assembly, except when both reads are in repeat regions:</a:t>
            </a:r>
          </a:p>
          <a:p>
            <a:pPr lvl="1"/>
            <a:r>
              <a:rPr lang="en-US" dirty="0"/>
              <a:t>Long regions of repeats</a:t>
            </a:r>
          </a:p>
          <a:p>
            <a:pPr lvl="1"/>
            <a:r>
              <a:rPr lang="en-US" dirty="0"/>
              <a:t>Highly repetitive genomes</a:t>
            </a:r>
          </a:p>
          <a:p>
            <a:pPr lvl="1"/>
            <a:r>
              <a:rPr lang="en-US" dirty="0"/>
              <a:t>High nucleotide bias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24DCF-4200-2949-8C14-753467AEAD19}"/>
              </a:ext>
            </a:extLst>
          </p:cNvPr>
          <p:cNvGrpSpPr/>
          <p:nvPr/>
        </p:nvGrpSpPr>
        <p:grpSpPr>
          <a:xfrm>
            <a:off x="4325419" y="1692667"/>
            <a:ext cx="7533952" cy="3472665"/>
            <a:chOff x="4006921" y="1692667"/>
            <a:chExt cx="7533952" cy="34726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F8A664-BC13-7343-9EF0-0020D549950C}"/>
                </a:ext>
              </a:extLst>
            </p:cNvPr>
            <p:cNvGrpSpPr/>
            <p:nvPr/>
          </p:nvGrpSpPr>
          <p:grpSpPr>
            <a:xfrm>
              <a:off x="4075770" y="1692667"/>
              <a:ext cx="7465103" cy="3472665"/>
              <a:chOff x="4075770" y="1692667"/>
              <a:chExt cx="7465103" cy="3472665"/>
            </a:xfrm>
          </p:grpSpPr>
          <p:pic>
            <p:nvPicPr>
              <p:cNvPr id="12" name="Picture 10" descr=" Fig4.tiff                                                      0002D616Tuscany                        B9267DE4:">
                <a:extLst>
                  <a:ext uri="{FF2B5EF4-FFF2-40B4-BE49-F238E27FC236}">
                    <a16:creationId xmlns:a16="http://schemas.microsoft.com/office/drawing/2014/main" id="{50D87AF8-2BDE-8F48-B3EC-5A2FFA837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5770" y="1692667"/>
                <a:ext cx="7465103" cy="3472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E037E11-2285-9D42-9DE2-83747A19A24C}"/>
                  </a:ext>
                </a:extLst>
              </p:cNvPr>
              <p:cNvSpPr/>
              <p:nvPr/>
            </p:nvSpPr>
            <p:spPr>
              <a:xfrm>
                <a:off x="4602822" y="3102796"/>
                <a:ext cx="863030" cy="380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6B98B2-6871-B94C-A5D5-334A7B80736C}"/>
                  </a:ext>
                </a:extLst>
              </p:cNvPr>
              <p:cNvSpPr/>
              <p:nvPr/>
            </p:nvSpPr>
            <p:spPr>
              <a:xfrm>
                <a:off x="6096000" y="3881920"/>
                <a:ext cx="863030" cy="380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A900433-5E72-4745-8C5D-9FAF2A2196BF}"/>
                  </a:ext>
                </a:extLst>
              </p:cNvPr>
              <p:cNvSpPr/>
              <p:nvPr/>
            </p:nvSpPr>
            <p:spPr>
              <a:xfrm>
                <a:off x="6945291" y="3529399"/>
                <a:ext cx="863030" cy="380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3D4288-7F7E-2045-A0D6-B66912C2052C}"/>
                  </a:ext>
                </a:extLst>
              </p:cNvPr>
              <p:cNvSpPr/>
              <p:nvPr/>
            </p:nvSpPr>
            <p:spPr>
              <a:xfrm>
                <a:off x="8116230" y="3760342"/>
                <a:ext cx="863030" cy="499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E7A9C9-CE14-CE40-9283-01E27E8DA4E5}"/>
                </a:ext>
              </a:extLst>
            </p:cNvPr>
            <p:cNvSpPr txBox="1"/>
            <p:nvPr/>
          </p:nvSpPr>
          <p:spPr>
            <a:xfrm>
              <a:off x="4006921" y="3719470"/>
              <a:ext cx="140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mate pairs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2A03C-03DC-3943-B320-4AC772C3ED27}"/>
                </a:ext>
              </a:extLst>
            </p:cNvPr>
            <p:cNvSpPr txBox="1"/>
            <p:nvPr/>
          </p:nvSpPr>
          <p:spPr>
            <a:xfrm>
              <a:off x="8979260" y="2530776"/>
              <a:ext cx="140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mate pairs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2A0B1A-4EEF-9742-82D5-A41FFC8AC94F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8547746" y="2715442"/>
              <a:ext cx="431514" cy="139061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DAE867-34BF-434F-B8DA-D11A25147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0306" y="2902802"/>
              <a:ext cx="301021" cy="626597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71E377-0E0B-D447-9E01-A3FE129D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9045" y="2900108"/>
              <a:ext cx="1089732" cy="19755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095F2E3-1D8D-8C4E-82BB-75A34B89764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411055" y="3760344"/>
              <a:ext cx="362843" cy="143792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6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Pre-NGS used Sanger sequencing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F1D64B-02F6-1641-A38C-06633B13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3865"/>
            <a:ext cx="9359686" cy="4117363"/>
          </a:xfrm>
        </p:spPr>
        <p:txBody>
          <a:bodyPr>
            <a:normAutofit fontScale="85000" lnSpcReduction="10000"/>
          </a:bodyPr>
          <a:lstStyle/>
          <a:p>
            <a:pPr marL="800100" lvl="1" indent="-342900">
              <a:buFont typeface="Arial"/>
              <a:buChar char="•"/>
            </a:pPr>
            <a:r>
              <a:rPr lang="en-US" dirty="0"/>
              <a:t>Long reads (e.g., 1200 bp) but very low volume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20-fold was considered good coverage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Each sampled DNA fragment had to be cloned into a plasmid or phage vector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Costly and </a:t>
            </a:r>
            <a:r>
              <a:rPr lang="en-US" sz="2000" dirty="0" err="1"/>
              <a:t>labour</a:t>
            </a:r>
            <a:r>
              <a:rPr lang="en-US" sz="2000" dirty="0"/>
              <a:t> intensive!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Plasmid library construction will not clone all sections of the genome (e.g., telomeres, centromeres)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Plasmid library construction suffers from sampling bias – </a:t>
            </a:r>
            <a:r>
              <a:rPr lang="en-US" sz="2000" dirty="0" err="1"/>
              <a:t>unenven</a:t>
            </a:r>
            <a:r>
              <a:rPr lang="en-US" sz="2000" dirty="0"/>
              <a:t> sampling of mate-pairs across the genome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Gel or capillary migration of DNA problematic for some regions of the genome, struggled with GC bias, and often confounded by DNA secondary structure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PHRED was a critical advance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Assembly software emphasized mate-pairs and used overlap-layout-consensus (OLC) ‘graph theory’ methods; </a:t>
            </a:r>
            <a:r>
              <a:rPr lang="en-US" dirty="0">
                <a:solidFill>
                  <a:srgbClr val="FF0000"/>
                </a:solidFill>
              </a:rPr>
              <a:t>long reads spanned repeat regions</a:t>
            </a:r>
          </a:p>
        </p:txBody>
      </p:sp>
    </p:spTree>
    <p:extLst>
      <p:ext uri="{BB962C8B-B14F-4D97-AF65-F5344CB8AC3E}">
        <p14:creationId xmlns:p14="http://schemas.microsoft.com/office/powerpoint/2010/main" val="234341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NGS Genome Assembly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F1D64B-02F6-1641-A38C-06633B13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3865"/>
            <a:ext cx="9359686" cy="4443245"/>
          </a:xfrm>
        </p:spPr>
        <p:txBody>
          <a:bodyPr>
            <a:normAutofit fontScale="77500" lnSpcReduction="20000"/>
          </a:bodyPr>
          <a:lstStyle/>
          <a:p>
            <a:pPr marL="800100" lvl="1" indent="-342900">
              <a:buFont typeface="Arial"/>
              <a:buChar char="•"/>
            </a:pPr>
            <a:r>
              <a:rPr lang="en-US" dirty="0"/>
              <a:t>Currently dominated by Illumina short read technology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250 bp mate pairs but hundreds-fold coverage</a:t>
            </a:r>
          </a:p>
          <a:p>
            <a:pPr marL="800100" lvl="1" indent="-3429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No cloning </a:t>
            </a:r>
            <a:r>
              <a:rPr lang="en-US" dirty="0"/>
              <a:t>– DNA fragments ligated directly to sequencing adapters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No specialist cloning skills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Commercial genome sequencing kits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Considerably less sampling bias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Huge cost savings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Different sources of DNA sequencing error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/>
              <a:t>PHRED scores adapted for NGS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/>
              <a:t>High fold-coverage = high quality contig consensus sequences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Shorter reads less likely to span repeat </a:t>
            </a:r>
            <a:r>
              <a:rPr lang="en-US" dirty="0" err="1">
                <a:solidFill>
                  <a:srgbClr val="FF0000"/>
                </a:solidFill>
              </a:rPr>
              <a:t>reagions</a:t>
            </a:r>
            <a:endParaRPr lang="en-US" dirty="0">
              <a:solidFill>
                <a:srgbClr val="FF0000"/>
              </a:solidFill>
            </a:endParaRPr>
          </a:p>
          <a:p>
            <a:pPr marL="1257300" lvl="2" indent="-342900">
              <a:buFont typeface="Arial"/>
              <a:buChar char="•"/>
            </a:pPr>
            <a:r>
              <a:rPr lang="en-US" dirty="0"/>
              <a:t>Repeats more problematic than long-read Sanger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Assembly software emphasizes k-</a:t>
            </a:r>
            <a:r>
              <a:rPr lang="en-US" dirty="0" err="1"/>
              <a:t>mers</a:t>
            </a:r>
            <a:r>
              <a:rPr lang="en-US" dirty="0"/>
              <a:t>, de Bruijn graphs, Eulerian paths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Modern pipelines include secondary ‘finishing’ or error-correction algorithms; optical mapping experiments can provide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72700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</p:spTree>
    <p:extLst>
      <p:ext uri="{BB962C8B-B14F-4D97-AF65-F5344CB8AC3E}">
        <p14:creationId xmlns:p14="http://schemas.microsoft.com/office/powerpoint/2010/main" val="16902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AD841-F0A5-754A-8D5B-5D42CA05B2D8}"/>
              </a:ext>
            </a:extLst>
          </p:cNvPr>
          <p:cNvSpPr/>
          <p:nvPr/>
        </p:nvSpPr>
        <p:spPr bwMode="auto">
          <a:xfrm>
            <a:off x="3390607" y="1453517"/>
            <a:ext cx="5040560" cy="1656184"/>
          </a:xfrm>
          <a:prstGeom prst="rect">
            <a:avLst/>
          </a:prstGeom>
          <a:solidFill>
            <a:srgbClr val="FFFF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D375E-BCE3-2549-9A7C-08E753BA5279}"/>
              </a:ext>
            </a:extLst>
          </p:cNvPr>
          <p:cNvSpPr/>
          <p:nvPr/>
        </p:nvSpPr>
        <p:spPr bwMode="auto">
          <a:xfrm>
            <a:off x="3390607" y="3109701"/>
            <a:ext cx="1368152" cy="1080120"/>
          </a:xfrm>
          <a:prstGeom prst="rect">
            <a:avLst/>
          </a:prstGeom>
          <a:solidFill>
            <a:srgbClr val="FFFF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3BA62-6777-BD4A-91A7-13CA5F616DCC}"/>
              </a:ext>
            </a:extLst>
          </p:cNvPr>
          <p:cNvSpPr txBox="1"/>
          <p:nvPr/>
        </p:nvSpPr>
        <p:spPr>
          <a:xfrm>
            <a:off x="893852" y="2207006"/>
            <a:ext cx="1816663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PHRED trimming, error correction – only use high quality data in genomic pipelines!</a:t>
            </a:r>
          </a:p>
        </p:txBody>
      </p:sp>
    </p:spTree>
    <p:extLst>
      <p:ext uri="{BB962C8B-B14F-4D97-AF65-F5344CB8AC3E}">
        <p14:creationId xmlns:p14="http://schemas.microsoft.com/office/powerpoint/2010/main" val="340515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AD841-F0A5-754A-8D5B-5D42CA05B2D8}"/>
              </a:ext>
            </a:extLst>
          </p:cNvPr>
          <p:cNvSpPr/>
          <p:nvPr/>
        </p:nvSpPr>
        <p:spPr bwMode="auto">
          <a:xfrm>
            <a:off x="3390607" y="1453517"/>
            <a:ext cx="5040560" cy="1656184"/>
          </a:xfrm>
          <a:prstGeom prst="rect">
            <a:avLst/>
          </a:prstGeom>
          <a:solidFill>
            <a:srgbClr val="FFFF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D375E-BCE3-2549-9A7C-08E753BA5279}"/>
              </a:ext>
            </a:extLst>
          </p:cNvPr>
          <p:cNvSpPr/>
          <p:nvPr/>
        </p:nvSpPr>
        <p:spPr bwMode="auto">
          <a:xfrm>
            <a:off x="3390607" y="3109701"/>
            <a:ext cx="1368152" cy="1080120"/>
          </a:xfrm>
          <a:prstGeom prst="rect">
            <a:avLst/>
          </a:prstGeom>
          <a:solidFill>
            <a:srgbClr val="FFFF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F74FA8-88E8-7448-AEAC-5D65679BC873}"/>
              </a:ext>
            </a:extLst>
          </p:cNvPr>
          <p:cNvCxnSpPr/>
          <p:nvPr/>
        </p:nvCxnSpPr>
        <p:spPr bwMode="auto">
          <a:xfrm>
            <a:off x="3202154" y="3037488"/>
            <a:ext cx="216024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8A8F4E-8684-B94C-A82F-06FD93FB9F3E}"/>
              </a:ext>
            </a:extLst>
          </p:cNvPr>
          <p:cNvCxnSpPr/>
          <p:nvPr/>
        </p:nvCxnSpPr>
        <p:spPr bwMode="auto">
          <a:xfrm>
            <a:off x="3778218" y="4045600"/>
            <a:ext cx="216024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79B0D4-D1E7-8A45-93A4-5BD271B5AE39}"/>
              </a:ext>
            </a:extLst>
          </p:cNvPr>
          <p:cNvCxnSpPr/>
          <p:nvPr/>
        </p:nvCxnSpPr>
        <p:spPr bwMode="auto">
          <a:xfrm>
            <a:off x="4786330" y="3901584"/>
            <a:ext cx="216024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EC2B6B-7A74-864C-A087-E6DDFC3440E8}"/>
              </a:ext>
            </a:extLst>
          </p:cNvPr>
          <p:cNvCxnSpPr/>
          <p:nvPr/>
        </p:nvCxnSpPr>
        <p:spPr bwMode="auto">
          <a:xfrm>
            <a:off x="4786330" y="3037488"/>
            <a:ext cx="216024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390258-69C6-CC47-84D3-0A4E19D7C318}"/>
              </a:ext>
            </a:extLst>
          </p:cNvPr>
          <p:cNvSpPr txBox="1"/>
          <p:nvPr/>
        </p:nvSpPr>
        <p:spPr>
          <a:xfrm>
            <a:off x="581979" y="2281609"/>
            <a:ext cx="2547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error corrected reads are handled has to do with whether the assembler thinks they are representing </a:t>
            </a:r>
            <a:r>
              <a:rPr lang="en-US" b="1" dirty="0"/>
              <a:t>repeats</a:t>
            </a:r>
          </a:p>
        </p:txBody>
      </p:sp>
    </p:spTree>
    <p:extLst>
      <p:ext uri="{BB962C8B-B14F-4D97-AF65-F5344CB8AC3E}">
        <p14:creationId xmlns:p14="http://schemas.microsoft.com/office/powerpoint/2010/main" val="136760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7576" y="1442362"/>
            <a:ext cx="8611387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First genome - Bacteriophage MS2 in 1976 (3.5 </a:t>
            </a:r>
            <a:r>
              <a:rPr lang="en-US" sz="2000" dirty="0" err="1"/>
              <a:t>Kbp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First bacterial genome - </a:t>
            </a:r>
            <a:r>
              <a:rPr lang="en-US" sz="2000" i="1" dirty="0" err="1"/>
              <a:t>Haemophilus</a:t>
            </a:r>
            <a:r>
              <a:rPr lang="en-US" sz="2000" i="1" dirty="0"/>
              <a:t> </a:t>
            </a:r>
            <a:r>
              <a:rPr lang="en-US" sz="2000" i="1" dirty="0" err="1"/>
              <a:t>influenzae</a:t>
            </a:r>
            <a:r>
              <a:rPr lang="en-US" sz="2000" dirty="0"/>
              <a:t> in 1995 (1.8 </a:t>
            </a:r>
            <a:r>
              <a:rPr lang="en-US" sz="2000" dirty="0" err="1"/>
              <a:t>Mbp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First eukaryote genome - </a:t>
            </a:r>
            <a:r>
              <a:rPr lang="en-US" sz="2000" i="1" dirty="0"/>
              <a:t>Saccharomyces cerevisiae</a:t>
            </a:r>
            <a:r>
              <a:rPr lang="en-US" sz="2000" dirty="0"/>
              <a:t> in 1996 (12.1 </a:t>
            </a:r>
            <a:r>
              <a:rPr lang="en-US" sz="2000" dirty="0" err="1"/>
              <a:t>Mbp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First animal genome - </a:t>
            </a:r>
            <a:r>
              <a:rPr lang="en-US" sz="2000" i="1" dirty="0"/>
              <a:t>Caenorhabditis elegans</a:t>
            </a:r>
            <a:r>
              <a:rPr lang="en-US" sz="2000" dirty="0"/>
              <a:t> in 1998 (100 </a:t>
            </a:r>
            <a:r>
              <a:rPr lang="en-US" sz="2000" dirty="0" err="1"/>
              <a:t>Mbp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First plant genome - </a:t>
            </a:r>
            <a:r>
              <a:rPr lang="en-US" sz="2000" i="1" dirty="0"/>
              <a:t>Arabidopsis thaliana</a:t>
            </a:r>
            <a:r>
              <a:rPr lang="en-US" sz="2000" dirty="0"/>
              <a:t> in 2000 (119 </a:t>
            </a:r>
            <a:r>
              <a:rPr lang="en-US" sz="2000" dirty="0" err="1"/>
              <a:t>Mbp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Human genome in 2001 (3.2 billion bp)</a:t>
            </a:r>
          </a:p>
        </p:txBody>
      </p:sp>
    </p:spTree>
    <p:extLst>
      <p:ext uri="{BB962C8B-B14F-4D97-AF65-F5344CB8AC3E}">
        <p14:creationId xmlns:p14="http://schemas.microsoft.com/office/powerpoint/2010/main" val="209451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6BBBE-5213-EE40-ABF9-CB9F36CE26D3}"/>
              </a:ext>
            </a:extLst>
          </p:cNvPr>
          <p:cNvSpPr txBox="1"/>
          <p:nvPr/>
        </p:nvSpPr>
        <p:spPr>
          <a:xfrm>
            <a:off x="9171174" y="2951946"/>
            <a:ext cx="151216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 repeats suspected:</a:t>
            </a:r>
          </a:p>
          <a:p>
            <a:r>
              <a:rPr lang="en-US" sz="1400" dirty="0"/>
              <a:t>k-</a:t>
            </a:r>
            <a:r>
              <a:rPr lang="en-US" sz="1400" dirty="0" err="1"/>
              <a:t>mers</a:t>
            </a:r>
            <a:r>
              <a:rPr lang="en-US" sz="1400" dirty="0"/>
              <a:t>, de Bruijn graphs, Eulerian paths, mate-pairs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1026F-AFDA-5B45-9605-2F837FA71644}"/>
              </a:ext>
            </a:extLst>
          </p:cNvPr>
          <p:cNvSpPr/>
          <p:nvPr/>
        </p:nvSpPr>
        <p:spPr>
          <a:xfrm>
            <a:off x="4686685" y="2799240"/>
            <a:ext cx="4023821" cy="2753474"/>
          </a:xfrm>
          <a:prstGeom prst="rect">
            <a:avLst/>
          </a:prstGeom>
          <a:solidFill>
            <a:srgbClr val="8985D7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5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677A7-8DED-CA4A-927E-9A9B89313722}"/>
              </a:ext>
            </a:extLst>
          </p:cNvPr>
          <p:cNvSpPr/>
          <p:nvPr/>
        </p:nvSpPr>
        <p:spPr bwMode="auto">
          <a:xfrm>
            <a:off x="3287688" y="4449024"/>
            <a:ext cx="1584176" cy="1993769"/>
          </a:xfrm>
          <a:prstGeom prst="rect">
            <a:avLst/>
          </a:prstGeom>
          <a:solidFill>
            <a:srgbClr val="0080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78AE-96DF-2541-83DF-F4425D9F8FCF}"/>
              </a:ext>
            </a:extLst>
          </p:cNvPr>
          <p:cNvSpPr/>
          <p:nvPr/>
        </p:nvSpPr>
        <p:spPr bwMode="auto">
          <a:xfrm>
            <a:off x="4871864" y="5372947"/>
            <a:ext cx="3600400" cy="1057665"/>
          </a:xfrm>
          <a:prstGeom prst="rect">
            <a:avLst/>
          </a:prstGeom>
          <a:solidFill>
            <a:srgbClr val="008000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413D-209B-8645-BDE0-730E14FCDBDC}"/>
              </a:ext>
            </a:extLst>
          </p:cNvPr>
          <p:cNvSpPr txBox="1"/>
          <p:nvPr/>
        </p:nvSpPr>
        <p:spPr>
          <a:xfrm>
            <a:off x="914400" y="5013177"/>
            <a:ext cx="230128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Repeats suspected: </a:t>
            </a:r>
          </a:p>
          <a:p>
            <a:r>
              <a:rPr lang="en-US" sz="1400" dirty="0"/>
              <a:t>library size estimation; bad mate-pair geometry</a:t>
            </a:r>
          </a:p>
        </p:txBody>
      </p:sp>
    </p:spTree>
    <p:extLst>
      <p:ext uri="{BB962C8B-B14F-4D97-AF65-F5344CB8AC3E}">
        <p14:creationId xmlns:p14="http://schemas.microsoft.com/office/powerpoint/2010/main" val="277077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A5QC / SSPACE ‘Finishing’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4253" y="6182262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pic>
        <p:nvPicPr>
          <p:cNvPr id="4" name="Picture 3" descr="A5Q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92" y="1293549"/>
            <a:ext cx="5934188" cy="5301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16" y="2157646"/>
            <a:ext cx="169168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size estimation; bad mate-pair geometry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0BA4D8-A85B-BB4F-A9ED-963B9D3BBF69}"/>
              </a:ext>
            </a:extLst>
          </p:cNvPr>
          <p:cNvSpPr/>
          <p:nvPr/>
        </p:nvSpPr>
        <p:spPr bwMode="auto">
          <a:xfrm>
            <a:off x="5325528" y="1314077"/>
            <a:ext cx="2808312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5B180-05B4-C140-9BDF-B3BD36A2D350}"/>
              </a:ext>
            </a:extLst>
          </p:cNvPr>
          <p:cNvSpPr/>
          <p:nvPr/>
        </p:nvSpPr>
        <p:spPr bwMode="auto">
          <a:xfrm>
            <a:off x="2373200" y="5037965"/>
            <a:ext cx="5832648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E9BFBE-D7BB-6447-A5D5-392673CACBF7}"/>
              </a:ext>
            </a:extLst>
          </p:cNvPr>
          <p:cNvSpPr/>
          <p:nvPr/>
        </p:nvSpPr>
        <p:spPr bwMode="auto">
          <a:xfrm>
            <a:off x="6030842" y="1530101"/>
            <a:ext cx="2175006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B478A-5FA1-8E48-A914-841ADA9699D4}"/>
              </a:ext>
            </a:extLst>
          </p:cNvPr>
          <p:cNvSpPr/>
          <p:nvPr/>
        </p:nvSpPr>
        <p:spPr bwMode="auto">
          <a:xfrm>
            <a:off x="2373200" y="3343917"/>
            <a:ext cx="5832648" cy="1910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45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A5QC / SSPACE ‘Finishing’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4253" y="6182262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pic>
        <p:nvPicPr>
          <p:cNvPr id="4" name="Picture 3" descr="A5Q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92" y="1293549"/>
            <a:ext cx="5934188" cy="5301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16" y="2157646"/>
            <a:ext cx="169168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size estimation; bad mate-pair geometry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0BA4D8-A85B-BB4F-A9ED-963B9D3BBF69}"/>
              </a:ext>
            </a:extLst>
          </p:cNvPr>
          <p:cNvSpPr/>
          <p:nvPr/>
        </p:nvSpPr>
        <p:spPr bwMode="auto">
          <a:xfrm>
            <a:off x="5325528" y="1314077"/>
            <a:ext cx="2808312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5B180-05B4-C140-9BDF-B3BD36A2D350}"/>
              </a:ext>
            </a:extLst>
          </p:cNvPr>
          <p:cNvSpPr/>
          <p:nvPr/>
        </p:nvSpPr>
        <p:spPr bwMode="auto">
          <a:xfrm>
            <a:off x="2373200" y="5037965"/>
            <a:ext cx="5832648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E9BFBE-D7BB-6447-A5D5-392673CACBF7}"/>
              </a:ext>
            </a:extLst>
          </p:cNvPr>
          <p:cNvSpPr/>
          <p:nvPr/>
        </p:nvSpPr>
        <p:spPr bwMode="auto">
          <a:xfrm>
            <a:off x="6030842" y="1530101"/>
            <a:ext cx="2175006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6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A5QC / SSPACE ‘Finishing’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4253" y="6182262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pic>
        <p:nvPicPr>
          <p:cNvPr id="4" name="Picture 3" descr="A5Q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92" y="1293549"/>
            <a:ext cx="5934188" cy="5301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16" y="2157646"/>
            <a:ext cx="169168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size estimation; bad mate-pair geometry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0BA4D8-A85B-BB4F-A9ED-963B9D3BBF69}"/>
              </a:ext>
            </a:extLst>
          </p:cNvPr>
          <p:cNvSpPr/>
          <p:nvPr/>
        </p:nvSpPr>
        <p:spPr bwMode="auto">
          <a:xfrm>
            <a:off x="5325528" y="1314077"/>
            <a:ext cx="2808312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E9BFBE-D7BB-6447-A5D5-392673CACBF7}"/>
              </a:ext>
            </a:extLst>
          </p:cNvPr>
          <p:cNvSpPr/>
          <p:nvPr/>
        </p:nvSpPr>
        <p:spPr bwMode="auto">
          <a:xfrm>
            <a:off x="6030842" y="1530101"/>
            <a:ext cx="2175006" cy="5555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EE276-6385-D84D-8881-AC73FFE81623}"/>
              </a:ext>
            </a:extLst>
          </p:cNvPr>
          <p:cNvSpPr txBox="1"/>
          <p:nvPr/>
        </p:nvSpPr>
        <p:spPr>
          <a:xfrm>
            <a:off x="8928243" y="4695290"/>
            <a:ext cx="297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Contigs vs. chromosomes!</a:t>
            </a:r>
          </a:p>
        </p:txBody>
      </p:sp>
    </p:spTree>
    <p:extLst>
      <p:ext uri="{BB962C8B-B14F-4D97-AF65-F5344CB8AC3E}">
        <p14:creationId xmlns:p14="http://schemas.microsoft.com/office/powerpoint/2010/main" val="1943209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The A5 microbial genome assembly pipeline</a:t>
            </a:r>
          </a:p>
        </p:txBody>
      </p:sp>
      <p:pic>
        <p:nvPicPr>
          <p:cNvPr id="2" name="Picture 1" descr="A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305286"/>
            <a:ext cx="5472608" cy="5383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4733" y="6155297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Tritt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2012.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. 7:e42304.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6BBBE-5213-EE40-ABF9-CB9F36CE26D3}"/>
              </a:ext>
            </a:extLst>
          </p:cNvPr>
          <p:cNvSpPr txBox="1"/>
          <p:nvPr/>
        </p:nvSpPr>
        <p:spPr>
          <a:xfrm>
            <a:off x="9171174" y="2951946"/>
            <a:ext cx="151216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k-</a:t>
            </a:r>
            <a:r>
              <a:rPr lang="en-US" sz="1400" dirty="0" err="1"/>
              <a:t>mers</a:t>
            </a:r>
            <a:r>
              <a:rPr lang="en-US" sz="1400" dirty="0"/>
              <a:t>, de Bruijn graphs, Eulerian paths, mate-pairs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1026F-AFDA-5B45-9605-2F837FA71644}"/>
              </a:ext>
            </a:extLst>
          </p:cNvPr>
          <p:cNvSpPr/>
          <p:nvPr/>
        </p:nvSpPr>
        <p:spPr>
          <a:xfrm>
            <a:off x="4686685" y="2799240"/>
            <a:ext cx="4023821" cy="2753474"/>
          </a:xfrm>
          <a:prstGeom prst="rect">
            <a:avLst/>
          </a:prstGeom>
          <a:solidFill>
            <a:srgbClr val="8985D7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5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152974-2175-B241-9D17-4ADBA148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908804" cy="36012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There are a wide variety of k-</a:t>
            </a:r>
            <a:r>
              <a:rPr lang="en-US" dirty="0" err="1"/>
              <a:t>mer</a:t>
            </a:r>
            <a:r>
              <a:rPr lang="en-US" dirty="0"/>
              <a:t> assemblers (e.g., Velvet, A5, SPADES, etc.)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Some are generalist others are specialist (e.g., A5 is microbial)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dirty="0" err="1"/>
              <a:t>SPAdes</a:t>
            </a:r>
            <a:r>
              <a:rPr lang="en-US" dirty="0"/>
              <a:t> assembler is considered the best microbial genome assembler </a:t>
            </a:r>
            <a:r>
              <a:rPr lang="mr-IN" dirty="0"/>
              <a:t>–</a:t>
            </a:r>
            <a:r>
              <a:rPr lang="en-US" dirty="0"/>
              <a:t> uses multiple k-</a:t>
            </a:r>
            <a:r>
              <a:rPr lang="en-US" dirty="0" err="1"/>
              <a:t>mer</a:t>
            </a:r>
            <a:r>
              <a:rPr lang="en-US" dirty="0"/>
              <a:t> sizes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have seen k-</a:t>
            </a:r>
            <a:r>
              <a:rPr lang="en-US" dirty="0" err="1"/>
              <a:t>mers</a:t>
            </a:r>
            <a:r>
              <a:rPr lang="en-US" dirty="0"/>
              <a:t> before – BLAST word sizes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k-</a:t>
            </a:r>
            <a:r>
              <a:rPr lang="en-US" dirty="0" err="1"/>
              <a:t>mer</a:t>
            </a:r>
            <a:r>
              <a:rPr lang="en-US" dirty="0"/>
              <a:t> frequency spectrum is generated for a specific k-</a:t>
            </a:r>
            <a:r>
              <a:rPr lang="en-US" dirty="0" err="1"/>
              <a:t>mer</a:t>
            </a:r>
            <a:r>
              <a:rPr lang="en-US" dirty="0"/>
              <a:t> size</a:t>
            </a:r>
          </a:p>
        </p:txBody>
      </p:sp>
      <p:pic>
        <p:nvPicPr>
          <p:cNvPr id="3" name="Picture 2" descr="k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08" y="830526"/>
            <a:ext cx="4336869" cy="52565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D87DE-24DF-A148-BA04-3C7B679FFBD5}"/>
              </a:ext>
            </a:extLst>
          </p:cNvPr>
          <p:cNvSpPr/>
          <p:nvPr/>
        </p:nvSpPr>
        <p:spPr bwMode="auto">
          <a:xfrm>
            <a:off x="7677081" y="2039874"/>
            <a:ext cx="3949769" cy="26884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5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152974-2175-B241-9D17-4ADBA148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908804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Creation and use of k-</a:t>
            </a:r>
            <a:r>
              <a:rPr lang="en-US" sz="1800" dirty="0" err="1"/>
              <a:t>mer</a:t>
            </a:r>
            <a:r>
              <a:rPr lang="en-US" sz="1800" dirty="0"/>
              <a:t> indices is the most efficient method for handling the large volume of NGS data </a:t>
            </a:r>
            <a:r>
              <a:rPr lang="mr-IN" sz="1800" dirty="0"/>
              <a:t>–</a:t>
            </a:r>
            <a:r>
              <a:rPr lang="en-US" sz="1800" dirty="0"/>
              <a:t> less memory!</a:t>
            </a:r>
          </a:p>
        </p:txBody>
      </p:sp>
      <p:pic>
        <p:nvPicPr>
          <p:cNvPr id="3" name="Picture 2" descr="k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08" y="830526"/>
            <a:ext cx="4336869" cy="52565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D87DE-24DF-A148-BA04-3C7B679FFBD5}"/>
              </a:ext>
            </a:extLst>
          </p:cNvPr>
          <p:cNvSpPr/>
          <p:nvPr/>
        </p:nvSpPr>
        <p:spPr bwMode="auto">
          <a:xfrm>
            <a:off x="7677081" y="2039874"/>
            <a:ext cx="3949769" cy="26884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32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152974-2175-B241-9D17-4ADBA148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908804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Creation and use of k-</a:t>
            </a:r>
            <a:r>
              <a:rPr lang="en-US" sz="1800" dirty="0" err="1"/>
              <a:t>mer</a:t>
            </a:r>
            <a:r>
              <a:rPr lang="en-US" sz="1800" dirty="0"/>
              <a:t> indices is the most efficient method for handling the large volume of NGS data </a:t>
            </a:r>
            <a:r>
              <a:rPr lang="mr-IN" sz="1800" dirty="0"/>
              <a:t>–</a:t>
            </a:r>
            <a:r>
              <a:rPr lang="en-US" sz="1800" dirty="0"/>
              <a:t> less memory!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deBruijn</a:t>
            </a:r>
            <a:r>
              <a:rPr lang="en-US" sz="1800" dirty="0"/>
              <a:t> graph is created from the k-</a:t>
            </a:r>
            <a:r>
              <a:rPr lang="en-US" sz="1800" dirty="0" err="1"/>
              <a:t>mers</a:t>
            </a:r>
            <a:r>
              <a:rPr lang="en-US" sz="1800" dirty="0"/>
              <a:t> of all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all k-</a:t>
            </a:r>
            <a:r>
              <a:rPr lang="en-US" sz="1800" dirty="0" err="1"/>
              <a:t>mers</a:t>
            </a:r>
            <a:r>
              <a:rPr lang="en-US" sz="1800" dirty="0"/>
              <a:t> must overlap adjoining k-</a:t>
            </a:r>
            <a:r>
              <a:rPr lang="en-US" sz="1800" dirty="0" err="1"/>
              <a:t>mers</a:t>
            </a:r>
            <a:r>
              <a:rPr lang="en-US" sz="1800" dirty="0"/>
              <a:t> in the genome by </a:t>
            </a:r>
            <a:r>
              <a:rPr lang="en-US" sz="1800" i="1" dirty="0"/>
              <a:t>k</a:t>
            </a:r>
            <a:r>
              <a:rPr lang="en-US" sz="1800" dirty="0"/>
              <a:t>-1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k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08" y="830526"/>
            <a:ext cx="4336869" cy="525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163F8-0DF4-974D-B936-448FD1E2712F}"/>
              </a:ext>
            </a:extLst>
          </p:cNvPr>
          <p:cNvSpPr/>
          <p:nvPr/>
        </p:nvSpPr>
        <p:spPr bwMode="auto">
          <a:xfrm>
            <a:off x="7677080" y="3223961"/>
            <a:ext cx="3949769" cy="13681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D73123-D091-1A40-825D-092CA2871BFF}"/>
              </a:ext>
            </a:extLst>
          </p:cNvPr>
          <p:cNvCxnSpPr>
            <a:cxnSpLocks/>
          </p:cNvCxnSpPr>
          <p:nvPr/>
        </p:nvCxnSpPr>
        <p:spPr bwMode="auto">
          <a:xfrm flipV="1">
            <a:off x="9394600" y="3069257"/>
            <a:ext cx="0" cy="5532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B937A8-6B1B-AB41-9935-897A271334AD}"/>
              </a:ext>
            </a:extLst>
          </p:cNvPr>
          <p:cNvSpPr txBox="1"/>
          <p:nvPr/>
        </p:nvSpPr>
        <p:spPr>
          <a:xfrm>
            <a:off x="9116630" y="3622527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repeat!</a:t>
            </a:r>
          </a:p>
        </p:txBody>
      </p:sp>
    </p:spTree>
    <p:extLst>
      <p:ext uri="{BB962C8B-B14F-4D97-AF65-F5344CB8AC3E}">
        <p14:creationId xmlns:p14="http://schemas.microsoft.com/office/powerpoint/2010/main" val="398321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152974-2175-B241-9D17-4ADBA148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908804" cy="3601212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Creation and use of k-</a:t>
            </a:r>
            <a:r>
              <a:rPr lang="en-US" sz="1800" dirty="0" err="1"/>
              <a:t>mer</a:t>
            </a:r>
            <a:r>
              <a:rPr lang="en-US" sz="1800" dirty="0"/>
              <a:t> indices is the most efficient method for handling the large volume of NGS data </a:t>
            </a:r>
            <a:r>
              <a:rPr lang="mr-IN" sz="1800" dirty="0"/>
              <a:t>–</a:t>
            </a:r>
            <a:r>
              <a:rPr lang="en-US" sz="1800" dirty="0"/>
              <a:t> less memory!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deBruijn</a:t>
            </a:r>
            <a:r>
              <a:rPr lang="en-US" sz="1800" dirty="0"/>
              <a:t> graph is created from the k-</a:t>
            </a:r>
            <a:r>
              <a:rPr lang="en-US" sz="1800" dirty="0" err="1"/>
              <a:t>mers</a:t>
            </a:r>
            <a:r>
              <a:rPr lang="en-US" sz="1800" dirty="0"/>
              <a:t> of all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all k-</a:t>
            </a:r>
            <a:r>
              <a:rPr lang="en-US" sz="1800" dirty="0" err="1"/>
              <a:t>mers</a:t>
            </a:r>
            <a:r>
              <a:rPr lang="en-US" sz="1800" dirty="0"/>
              <a:t> must overlap adjoining k-</a:t>
            </a:r>
            <a:r>
              <a:rPr lang="en-US" sz="1800" dirty="0" err="1"/>
              <a:t>mers</a:t>
            </a:r>
            <a:r>
              <a:rPr lang="en-US" sz="1800" dirty="0"/>
              <a:t> in the genome by </a:t>
            </a:r>
            <a:r>
              <a:rPr lang="en-US" sz="1800" i="1" dirty="0"/>
              <a:t>k</a:t>
            </a:r>
            <a:r>
              <a:rPr lang="en-US" sz="1800" dirty="0"/>
              <a:t>-1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deBruijn</a:t>
            </a:r>
            <a:r>
              <a:rPr lang="en-US" sz="1800" dirty="0"/>
              <a:t> graph can be used to efficiently find read overlap for forming contigs &amp; resolving repeated sequences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graph theory </a:t>
            </a:r>
            <a:r>
              <a:rPr lang="mr-IN" sz="1800" dirty="0"/>
              <a:t>–</a:t>
            </a:r>
            <a:r>
              <a:rPr lang="en-US" sz="1800" dirty="0"/>
              <a:t> the optimal Eulerian path visits every edge exactly once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repeat regions produce over-abundant k-</a:t>
            </a:r>
            <a:r>
              <a:rPr lang="en-US" sz="1800" dirty="0" err="1"/>
              <a:t>mers</a:t>
            </a:r>
            <a:r>
              <a:rPr lang="en-US" sz="1800" dirty="0"/>
              <a:t> and have identifiable </a:t>
            </a:r>
            <a:r>
              <a:rPr lang="en-US" sz="1800" dirty="0" err="1"/>
              <a:t>deBruijn</a:t>
            </a:r>
            <a:r>
              <a:rPr lang="en-US" sz="1800" dirty="0"/>
              <a:t> graph properties</a:t>
            </a:r>
          </a:p>
        </p:txBody>
      </p:sp>
      <p:pic>
        <p:nvPicPr>
          <p:cNvPr id="3" name="Picture 2" descr="k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08" y="830526"/>
            <a:ext cx="433686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Genome Sequences as 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E3812-58AB-8843-B9F9-600CD531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47528" y="1196753"/>
            <a:ext cx="8352928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wide variety of research currently uses DNA sequencing as a diagnostic tool or assay, e.g.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RNA-</a:t>
            </a:r>
            <a:r>
              <a:rPr lang="en-US" sz="2000" dirty="0" err="1"/>
              <a:t>Seq</a:t>
            </a:r>
            <a:r>
              <a:rPr lang="en-US" sz="2000" dirty="0"/>
              <a:t> to measure changes in gene expression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ChIP-Seq</a:t>
            </a:r>
            <a:r>
              <a:rPr lang="en-US" sz="2000" dirty="0"/>
              <a:t> to understand regulatory binding sites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MolEpi</a:t>
            </a:r>
            <a:r>
              <a:rPr lang="en-US" sz="2000" dirty="0"/>
              <a:t> to track movement of pathogens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to determine genetic underpinnings of disease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These techniques generate tens of millions of DNA sequencing ‘reads’ and these are analyzed by mapping reads to reference genome sequences using “short-read alignment” methods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e.g. Burrows-Wheeler Aligner (BWA)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Thus, the genome sequencing revolution has open up a wide-range of new methods for research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what if you do not have a reference genome sequence?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152974-2175-B241-9D17-4ADBA148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908804" cy="3601212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Sequencing error creates ‘novel’ k-</a:t>
            </a:r>
            <a:r>
              <a:rPr lang="en-US" sz="1800" dirty="0" err="1"/>
              <a:t>mers</a:t>
            </a:r>
            <a:r>
              <a:rPr lang="en-US" sz="1800" dirty="0"/>
              <a:t> and complicates the </a:t>
            </a:r>
            <a:r>
              <a:rPr lang="en-US" sz="1800" dirty="0" err="1"/>
              <a:t>deBruijn</a:t>
            </a:r>
            <a:r>
              <a:rPr lang="en-US" sz="1800" dirty="0"/>
              <a:t> graph </a:t>
            </a:r>
            <a:r>
              <a:rPr lang="mr-IN" sz="1800" dirty="0"/>
              <a:t>–</a:t>
            </a:r>
            <a:r>
              <a:rPr lang="en-US" sz="1800" dirty="0"/>
              <a:t> </a:t>
            </a:r>
            <a:r>
              <a:rPr lang="en-US" sz="1800" b="1" dirty="0"/>
              <a:t>genome assembly is thus always preceded by an error trimming &amp; correction step</a:t>
            </a:r>
          </a:p>
          <a:p>
            <a:pPr marL="342900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The product of k-</a:t>
            </a:r>
            <a:r>
              <a:rPr lang="en-US" sz="1800" dirty="0" err="1"/>
              <a:t>mer</a:t>
            </a:r>
            <a:r>
              <a:rPr lang="en-US" sz="1800" dirty="0"/>
              <a:t> assembly is a robust set of contigs, but what k-</a:t>
            </a:r>
            <a:r>
              <a:rPr lang="en-US" sz="1800" dirty="0" err="1"/>
              <a:t>mer</a:t>
            </a:r>
            <a:r>
              <a:rPr lang="en-US" sz="1800" dirty="0"/>
              <a:t> size to use?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Shorter </a:t>
            </a:r>
            <a:r>
              <a:rPr lang="mr-IN" sz="1800" dirty="0"/>
              <a:t>–</a:t>
            </a:r>
            <a:r>
              <a:rPr lang="en-US" sz="1800" dirty="0"/>
              <a:t> less memory, more complex de Bruijn graph, difficulty with small tandem repeats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Longer </a:t>
            </a:r>
            <a:r>
              <a:rPr lang="mr-IN" sz="1800" dirty="0"/>
              <a:t>–</a:t>
            </a:r>
            <a:r>
              <a:rPr lang="en-US" sz="1800" dirty="0"/>
              <a:t> more memory, simpler de Bruijn graph, overcome small repeats,  upper maximum due to sequencing gaps, error filtering critical</a:t>
            </a:r>
          </a:p>
        </p:txBody>
      </p:sp>
      <p:pic>
        <p:nvPicPr>
          <p:cNvPr id="3" name="Picture 2" descr="km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08" y="830526"/>
            <a:ext cx="433686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6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kmers</a:t>
            </a:r>
            <a:r>
              <a:rPr lang="en-US" sz="3200" dirty="0"/>
              <a:t>, de </a:t>
            </a:r>
            <a:r>
              <a:rPr lang="en-US" sz="3200" dirty="0" err="1"/>
              <a:t>Bruijn</a:t>
            </a:r>
            <a:r>
              <a:rPr lang="en-US" sz="3200" dirty="0"/>
              <a:t> graphs, </a:t>
            </a:r>
            <a:r>
              <a:rPr lang="en-US" sz="3200" dirty="0" err="1"/>
              <a:t>Eulerian</a:t>
            </a:r>
            <a:r>
              <a:rPr lang="en-US" sz="3200" dirty="0"/>
              <a:t> paths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6299C-2758-D644-B526-8C6CA7E2F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4623299" cy="356269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assembly produces ‘</a:t>
            </a:r>
            <a:r>
              <a:rPr lang="en-US" b="1" dirty="0"/>
              <a:t>contigs</a:t>
            </a:r>
            <a:r>
              <a:rPr lang="en-US" dirty="0"/>
              <a:t>’ </a:t>
            </a:r>
            <a:r>
              <a:rPr lang="mr-IN" dirty="0"/>
              <a:t>–</a:t>
            </a:r>
            <a:r>
              <a:rPr lang="en-US" dirty="0"/>
              <a:t> stretches of consensus sequences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More read coverage leads to denser de Bruijn graphs, fewer &amp; bigger contigs, less assembly gaps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Mate-pair information can then be used to determine </a:t>
            </a:r>
            <a:r>
              <a:rPr lang="en-US" b="1" dirty="0"/>
              <a:t>scaffolds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the order of contigs along the genome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Scaffolding algorithms are greedy too – de Bruijn graphs (Velvet) or secondary algorithms (A5) seek to limit scaffolding errors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F8491D-479A-EC4C-9D2C-7204869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65" y="1893108"/>
            <a:ext cx="6580177" cy="37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complete assembly…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1504" y="6381329"/>
            <a:ext cx="90364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BANDAGE visualization</a:t>
            </a:r>
          </a:p>
        </p:txBody>
      </p:sp>
      <p:pic>
        <p:nvPicPr>
          <p:cNvPr id="3" name="Picture 2" descr="bandag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08" y="1487576"/>
            <a:ext cx="4746318" cy="4437112"/>
          </a:xfrm>
          <a:prstGeom prst="rect">
            <a:avLst/>
          </a:prstGeom>
        </p:spPr>
      </p:pic>
      <p:pic>
        <p:nvPicPr>
          <p:cNvPr id="4" name="Picture 3" descr="bandag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988841"/>
            <a:ext cx="3312368" cy="28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9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Assembly Statistics – A5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198E-514E-9B4E-8280-D6D69960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51397"/>
            <a:ext cx="9061735" cy="4448711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McMaster </a:t>
            </a:r>
            <a:r>
              <a:rPr lang="en-US" i="1" dirty="0"/>
              <a:t>E. coli </a:t>
            </a:r>
            <a:r>
              <a:rPr lang="en-US" dirty="0"/>
              <a:t>C008 strain with Illumina </a:t>
            </a:r>
            <a:r>
              <a:rPr lang="en-US" dirty="0" err="1"/>
              <a:t>HiSeq</a:t>
            </a:r>
            <a:r>
              <a:rPr lang="en-US" dirty="0"/>
              <a:t> 2 x 250 bp sequencing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Raw 3,735,008 sequencing reads totaling 933,752,000 bp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~200 fold coverage of the </a:t>
            </a:r>
            <a:r>
              <a:rPr lang="en-US" i="1" dirty="0"/>
              <a:t>E. coli</a:t>
            </a:r>
            <a:r>
              <a:rPr lang="en-US" dirty="0"/>
              <a:t> genome (</a:t>
            </a:r>
            <a:r>
              <a:rPr lang="it-IT" i="1" dirty="0"/>
              <a:t>E. coli </a:t>
            </a:r>
            <a:r>
              <a:rPr lang="it-IT" dirty="0"/>
              <a:t>K-12 </a:t>
            </a:r>
            <a:r>
              <a:rPr lang="it-IT" dirty="0" err="1"/>
              <a:t>is</a:t>
            </a:r>
            <a:r>
              <a:rPr lang="it-IT" dirty="0"/>
              <a:t> 4,639,221 </a:t>
            </a:r>
            <a:r>
              <a:rPr lang="it-IT" dirty="0" err="1"/>
              <a:t>bp</a:t>
            </a:r>
            <a:r>
              <a:rPr lang="en-US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3,666,906 error-corrected reads totaling 797,138,877 bp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98.18% of reads passed error-correction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85.03% of nucleotides passed error-correction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118 contigs in 118 scaffolds</a:t>
            </a:r>
          </a:p>
          <a:p>
            <a:pPr marL="342900" indent="-342900">
              <a:buFont typeface="Arial"/>
              <a:buChar char="•"/>
            </a:pPr>
            <a:r>
              <a:rPr lang="is-IS" dirty="0"/>
              <a:t>5,247,627 bp sum contig length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bases ≥ Q40 = 5,243,991 (99.9% of assembly; Q40 = 1 in 10,000 error rate)</a:t>
            </a:r>
            <a:endParaRPr lang="is-IS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/>
              <a:t>Longest scaffold = </a:t>
            </a:r>
            <a:r>
              <a:rPr lang="is-IS" dirty="0"/>
              <a:t>534,047 bp</a:t>
            </a:r>
          </a:p>
          <a:p>
            <a:pPr marL="342900" indent="-342900">
              <a:buFont typeface="Arial"/>
              <a:buChar char="•"/>
            </a:pPr>
            <a:r>
              <a:rPr lang="is-IS" dirty="0">
                <a:solidFill>
                  <a:schemeClr val="accent1">
                    <a:lumMod val="75000"/>
                  </a:schemeClr>
                </a:solidFill>
              </a:rPr>
              <a:t>Contig N50 = 166,170 bp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 least 50% of the assembly is contained in contigs of this size or larger</a:t>
            </a:r>
            <a:r>
              <a:rPr lang="is-I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is-IS" dirty="0"/>
              <a:t>GC content = 50.6%</a:t>
            </a:r>
          </a:p>
          <a:p>
            <a:pPr marL="342900" indent="-342900">
              <a:buFont typeface="Arial"/>
              <a:buChar char="•"/>
            </a:pPr>
            <a:r>
              <a:rPr lang="is-IS" dirty="0">
                <a:solidFill>
                  <a:srgbClr val="FF0000"/>
                </a:solidFill>
              </a:rPr>
              <a:t>Observed read coverage = 178.65 fold</a:t>
            </a:r>
          </a:p>
          <a:p>
            <a:pPr marL="342900" indent="-342900">
              <a:buFont typeface="Arial"/>
              <a:buChar char="•"/>
            </a:pPr>
            <a:r>
              <a:rPr lang="is-IS" dirty="0">
                <a:solidFill>
                  <a:srgbClr val="FF0000"/>
                </a:solidFill>
              </a:rPr>
              <a:t>Median = 154 fold; 10th percentile = 97 fold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86725" y="4885840"/>
            <a:ext cx="288032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For a nice review of A5 statistics, see http://</a:t>
            </a:r>
            <a:r>
              <a:rPr lang="en-US" sz="1400" dirty="0" err="1"/>
              <a:t>tinyurl.com</a:t>
            </a:r>
            <a:r>
              <a:rPr lang="en-US" sz="1400" dirty="0"/>
              <a:t>/zwng5cb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35CB0-2763-0848-96A1-3B078110DCEE}"/>
              </a:ext>
            </a:extLst>
          </p:cNvPr>
          <p:cNvSpPr txBox="1"/>
          <p:nvPr/>
        </p:nvSpPr>
        <p:spPr>
          <a:xfrm>
            <a:off x="13358648" y="5255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3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1AACFE1-C2AF-8742-BB2C-5050F27605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6778" y="363762"/>
            <a:ext cx="2794571" cy="1268413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200" dirty="0"/>
              <a:t>N50</a:t>
            </a:r>
          </a:p>
        </p:txBody>
      </p:sp>
      <p:pic>
        <p:nvPicPr>
          <p:cNvPr id="8" name="Picture 7" descr="ordered.jpg">
            <a:extLst>
              <a:ext uri="{FF2B5EF4-FFF2-40B4-BE49-F238E27FC236}">
                <a16:creationId xmlns:a16="http://schemas.microsoft.com/office/drawing/2014/main" id="{6A58E619-388C-294B-A6F0-5D667518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51" y="1445524"/>
            <a:ext cx="6430219" cy="4503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42556-A9FE-7948-9E65-178A03F08DDC}"/>
              </a:ext>
            </a:extLst>
          </p:cNvPr>
          <p:cNvSpPr txBox="1"/>
          <p:nvPr/>
        </p:nvSpPr>
        <p:spPr>
          <a:xfrm>
            <a:off x="3691349" y="5898758"/>
            <a:ext cx="373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contigs</a:t>
            </a:r>
            <a:r>
              <a:rPr lang="en-US" sz="1600" dirty="0"/>
              <a:t> ordered smallest to largest -&gt;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96FE0-7619-BD4B-A19E-13F892179789}"/>
              </a:ext>
            </a:extLst>
          </p:cNvPr>
          <p:cNvSpPr txBox="1"/>
          <p:nvPr/>
        </p:nvSpPr>
        <p:spPr>
          <a:xfrm rot="16200000">
            <a:off x="910281" y="3509038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contig</a:t>
            </a:r>
            <a:r>
              <a:rPr lang="en-US" sz="1600" dirty="0"/>
              <a:t> size (</a:t>
            </a:r>
            <a:r>
              <a:rPr lang="en-US" sz="1600" dirty="0" err="1"/>
              <a:t>bp</a:t>
            </a:r>
            <a:r>
              <a:rPr lang="en-US" sz="16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09A46-F90C-4944-BC63-1A6A3EC0B187}"/>
              </a:ext>
            </a:extLst>
          </p:cNvPr>
          <p:cNvSpPr txBox="1"/>
          <p:nvPr/>
        </p:nvSpPr>
        <p:spPr>
          <a:xfrm>
            <a:off x="2474115" y="1661547"/>
            <a:ext cx="323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 of all </a:t>
            </a:r>
            <a:r>
              <a:rPr lang="en-US" sz="1400" dirty="0" err="1"/>
              <a:t>contigs</a:t>
            </a:r>
            <a:r>
              <a:rPr lang="en-US" sz="1400" dirty="0"/>
              <a:t> = </a:t>
            </a:r>
            <a:r>
              <a:rPr lang="cs-CZ" sz="1400" dirty="0"/>
              <a:t>4,740,890 </a:t>
            </a:r>
            <a:r>
              <a:rPr lang="cs-CZ" sz="1400" dirty="0" err="1"/>
              <a:t>bp</a:t>
            </a:r>
            <a:endParaRPr lang="cs-CZ" sz="1400" dirty="0"/>
          </a:p>
          <a:p>
            <a:r>
              <a:rPr lang="cs-CZ" sz="1400" dirty="0"/>
              <a:t>1/2 sum </a:t>
            </a:r>
            <a:r>
              <a:rPr lang="cs-CZ" sz="1400" dirty="0" err="1"/>
              <a:t>of</a:t>
            </a:r>
            <a:r>
              <a:rPr lang="cs-CZ" sz="1400" dirty="0"/>
              <a:t> </a:t>
            </a:r>
            <a:r>
              <a:rPr lang="cs-CZ" sz="1400" dirty="0" err="1"/>
              <a:t>all</a:t>
            </a:r>
            <a:r>
              <a:rPr lang="cs-CZ" sz="1400" dirty="0"/>
              <a:t> </a:t>
            </a:r>
            <a:r>
              <a:rPr lang="cs-CZ" sz="1400" dirty="0" err="1"/>
              <a:t>contigs</a:t>
            </a:r>
            <a:r>
              <a:rPr lang="cs-CZ" sz="1400" dirty="0"/>
              <a:t> = </a:t>
            </a:r>
            <a:r>
              <a:rPr lang="is-IS" sz="1400" dirty="0"/>
              <a:t>2,370,445 bp</a:t>
            </a:r>
            <a:endParaRPr lang="en-US" sz="1400" dirty="0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59E5C98F-BD0C-A042-95D9-88BFD9D1984E}"/>
              </a:ext>
            </a:extLst>
          </p:cNvPr>
          <p:cNvSpPr/>
          <p:nvPr/>
        </p:nvSpPr>
        <p:spPr bwMode="auto">
          <a:xfrm>
            <a:off x="7684090" y="2002537"/>
            <a:ext cx="550664" cy="381248"/>
          </a:xfrm>
          <a:prstGeom prst="rightBracket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7515F-8DD7-B844-B954-BD3E5125DBCD}"/>
              </a:ext>
            </a:extLst>
          </p:cNvPr>
          <p:cNvSpPr txBox="1"/>
          <p:nvPr/>
        </p:nvSpPr>
        <p:spPr>
          <a:xfrm>
            <a:off x="8507928" y="273664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4 </a:t>
            </a:r>
            <a:r>
              <a:rPr lang="en-US" sz="1200" dirty="0" err="1"/>
              <a:t>contigs</a:t>
            </a:r>
            <a:r>
              <a:rPr lang="en-US" sz="1200" dirty="0"/>
              <a:t> </a:t>
            </a:r>
            <a:r>
              <a:rPr lang="en-US" sz="1200"/>
              <a:t>contain 1</a:t>
            </a:r>
            <a:r>
              <a:rPr lang="en-US" sz="1200" dirty="0"/>
              <a:t>/2 of the assembly, sum = </a:t>
            </a:r>
            <a:r>
              <a:rPr lang="is-IS" sz="1200" dirty="0"/>
              <a:t>2,705,716</a:t>
            </a:r>
            <a:r>
              <a:rPr lang="cs-CZ" sz="1200" dirty="0"/>
              <a:t> </a:t>
            </a:r>
            <a:r>
              <a:rPr lang="cs-CZ" sz="1200" dirty="0" err="1"/>
              <a:t>bp</a:t>
            </a:r>
            <a:r>
              <a:rPr lang="en-US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46CE2-2004-DA47-B527-34ED93BE4888}"/>
              </a:ext>
            </a:extLst>
          </p:cNvPr>
          <p:cNvSpPr txBox="1"/>
          <p:nvPr/>
        </p:nvSpPr>
        <p:spPr>
          <a:xfrm>
            <a:off x="5939890" y="145104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is the N50 </a:t>
            </a:r>
            <a:r>
              <a:rPr lang="en-US" sz="1200" dirty="0" err="1"/>
              <a:t>contig</a:t>
            </a:r>
            <a:r>
              <a:rPr lang="en-US" sz="1200" dirty="0"/>
              <a:t>, with length </a:t>
            </a:r>
            <a:r>
              <a:rPr lang="is-IS" sz="1200" dirty="0"/>
              <a:t>405,903 bp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63329C-1D86-FD49-A8CA-D3C7D251429A}"/>
              </a:ext>
            </a:extLst>
          </p:cNvPr>
          <p:cNvCxnSpPr/>
          <p:nvPr/>
        </p:nvCxnSpPr>
        <p:spPr bwMode="auto">
          <a:xfrm>
            <a:off x="7154634" y="2093595"/>
            <a:ext cx="256282" cy="234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7DE1-FAD7-B44A-AE23-4FE91C6F152B}"/>
              </a:ext>
            </a:extLst>
          </p:cNvPr>
          <p:cNvSpPr txBox="1"/>
          <p:nvPr/>
        </p:nvSpPr>
        <p:spPr>
          <a:xfrm>
            <a:off x="2639616" y="509420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N50 is the size of the </a:t>
            </a:r>
            <a:r>
              <a:rPr lang="en-US" sz="1200" dirty="0" err="1"/>
              <a:t>contig</a:t>
            </a:r>
            <a:r>
              <a:rPr lang="en-US" sz="1200" dirty="0"/>
              <a:t> which, along with all larger </a:t>
            </a:r>
            <a:r>
              <a:rPr lang="en-US" sz="1200" dirty="0" err="1"/>
              <a:t>contigs</a:t>
            </a:r>
            <a:r>
              <a:rPr lang="en-US" sz="1200" dirty="0"/>
              <a:t>, contains half of sequence of an assembly.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0A361-8991-2F49-A927-F25CA0E98730}"/>
              </a:ext>
            </a:extLst>
          </p:cNvPr>
          <p:cNvSpPr txBox="1"/>
          <p:nvPr/>
        </p:nvSpPr>
        <p:spPr>
          <a:xfrm>
            <a:off x="8507928" y="2222355"/>
            <a:ext cx="226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3 </a:t>
            </a:r>
            <a:r>
              <a:rPr lang="en-US" sz="1200" dirty="0" err="1"/>
              <a:t>contigs</a:t>
            </a:r>
            <a:r>
              <a:rPr lang="en-US" sz="1200" dirty="0"/>
              <a:t> sum = </a:t>
            </a:r>
            <a:r>
              <a:rPr lang="is-IS" sz="1200" dirty="0"/>
              <a:t>2,299,813</a:t>
            </a:r>
            <a:r>
              <a:rPr lang="en-US" sz="1200" dirty="0"/>
              <a:t> </a:t>
            </a:r>
            <a:r>
              <a:rPr lang="en-US" sz="1200" dirty="0" err="1"/>
              <a:t>bp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E231B3-6CDA-504E-B9F2-9C08306675F7}"/>
              </a:ext>
            </a:extLst>
          </p:cNvPr>
          <p:cNvSpPr txBox="1"/>
          <p:nvPr/>
        </p:nvSpPr>
        <p:spPr>
          <a:xfrm>
            <a:off x="8510491" y="1708066"/>
            <a:ext cx="226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2 </a:t>
            </a:r>
            <a:r>
              <a:rPr lang="en-US" sz="1200" dirty="0" err="1"/>
              <a:t>contigs</a:t>
            </a:r>
            <a:r>
              <a:rPr lang="en-US" sz="1200" dirty="0"/>
              <a:t> sum = </a:t>
            </a:r>
            <a:r>
              <a:rPr lang="fi-FI" sz="1200" dirty="0"/>
              <a:t>1,871,154</a:t>
            </a:r>
            <a:r>
              <a:rPr lang="en-US" sz="1200" dirty="0"/>
              <a:t> </a:t>
            </a:r>
            <a:r>
              <a:rPr lang="en-US" sz="1200" dirty="0" err="1"/>
              <a:t>bp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9CC88-AEFE-E147-8894-353DEA17C964}"/>
              </a:ext>
            </a:extLst>
          </p:cNvPr>
          <p:cNvSpPr txBox="1"/>
          <p:nvPr/>
        </p:nvSpPr>
        <p:spPr>
          <a:xfrm>
            <a:off x="8507928" y="1378443"/>
            <a:ext cx="22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</a:t>
            </a:r>
            <a:r>
              <a:rPr lang="en-US" sz="1200" dirty="0" err="1"/>
              <a:t>contig</a:t>
            </a:r>
            <a:r>
              <a:rPr lang="en-US" sz="1200" dirty="0"/>
              <a:t> = </a:t>
            </a:r>
            <a:r>
              <a:rPr lang="is-IS" sz="1200" dirty="0"/>
              <a:t>1,223,670</a:t>
            </a:r>
            <a:r>
              <a:rPr lang="en-US" sz="1200" dirty="0"/>
              <a:t> </a:t>
            </a:r>
            <a:r>
              <a:rPr lang="en-US" sz="1200" dirty="0" err="1"/>
              <a:t>bp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1C6833-56C9-E848-A407-83ABF42C75A3}"/>
              </a:ext>
            </a:extLst>
          </p:cNvPr>
          <p:cNvSpPr txBox="1"/>
          <p:nvPr/>
        </p:nvSpPr>
        <p:spPr>
          <a:xfrm>
            <a:off x="5231904" y="2373741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200" b="1" dirty="0"/>
              <a:t>N50 </a:t>
            </a:r>
            <a:r>
              <a:rPr lang="en-US" sz="1200" b="1" dirty="0"/>
              <a:t>=</a:t>
            </a:r>
            <a:r>
              <a:rPr lang="mr-IN" sz="1200" b="1" dirty="0"/>
              <a:t> 405,903 bp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5C6B26-6230-0C42-98AF-149636E12F1A}"/>
              </a:ext>
            </a:extLst>
          </p:cNvPr>
          <p:cNvSpPr/>
          <p:nvPr/>
        </p:nvSpPr>
        <p:spPr bwMode="auto">
          <a:xfrm>
            <a:off x="1911069" y="5821077"/>
            <a:ext cx="6408712" cy="1028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8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Finishing, Validation, Confidence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CACBEC-7567-3B4E-8F42-C99181FAA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3865"/>
            <a:ext cx="9904216" cy="411736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‘Finishing’ traditionally refers to the costly and </a:t>
            </a:r>
            <a:r>
              <a:rPr lang="en-US" sz="2000" dirty="0" err="1"/>
              <a:t>labourious</a:t>
            </a:r>
            <a:r>
              <a:rPr lang="en-US" sz="2000" dirty="0"/>
              <a:t> steps required to ‘close’ all the sequencing gaps to provide high quality and 100% complete chromosome sequences (aka “closure”)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Finishing is workable for bacterial genomes but very hard for </a:t>
            </a:r>
            <a:r>
              <a:rPr lang="en-US" sz="2000" dirty="0" err="1"/>
              <a:t>eukyarotic</a:t>
            </a:r>
            <a:r>
              <a:rPr lang="en-US" sz="2000" dirty="0"/>
              <a:t> genomes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centromeres and </a:t>
            </a:r>
            <a:r>
              <a:rPr lang="en-US" dirty="0" err="1"/>
              <a:t>teleomeres</a:t>
            </a:r>
            <a:r>
              <a:rPr lang="en-US" dirty="0"/>
              <a:t> are hard to clone or sequence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yet important biology is encoded in these regions (e.g. </a:t>
            </a:r>
            <a:r>
              <a:rPr lang="en-US" i="1" dirty="0"/>
              <a:t>Trypanosoma</a:t>
            </a:r>
            <a:r>
              <a:rPr lang="en-US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Most current genome projects do not attempt closure due to: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the cost and time involved – closure does not get funded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</a:t>
            </a:r>
            <a:r>
              <a:rPr lang="is-IS" dirty="0"/>
              <a:t>hotgun routinely obtains &gt;90% closure and thus the majority of the biology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</a:t>
            </a:r>
            <a:r>
              <a:rPr lang="is-IS" dirty="0"/>
              <a:t>aps will be closed by research teams if it is relevant to their science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‘Finishing’ now most often refers to the scaffolding quality control steps in genome assembly – making the most out of the shotgun data – and is seen as distinct from ‘closure’</a:t>
            </a:r>
          </a:p>
        </p:txBody>
      </p:sp>
    </p:spTree>
    <p:extLst>
      <p:ext uri="{BB962C8B-B14F-4D97-AF65-F5344CB8AC3E}">
        <p14:creationId xmlns:p14="http://schemas.microsoft.com/office/powerpoint/2010/main" val="170590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Finishing, Validation, Confidence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CACBEC-7567-3B4E-8F42-C99181FAA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4139"/>
            <a:ext cx="9904216" cy="410708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Validation of genome assembly is difficult as our knowledge about the genome we are sequencing is often limited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If a closely related genome sequence is known, a comparison can be made to determine possible errors – or are they real differences?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Genome annotation can identify gaps in the assembly (e.g. missing genes known from PCR or biochemistry)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With limited prior knowledge, bioinformaticians rely on the assembly statistics such as Q40, N50, etc.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can we trust the assembly software?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Peer-reviewed publication of algorithms and open source release of software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Head-to-head comparison of assemblers on the same data to identify consensus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Simulated data and </a:t>
            </a:r>
            <a:r>
              <a:rPr lang="en-US" dirty="0" err="1"/>
              <a:t>Assemblathon</a:t>
            </a:r>
            <a:r>
              <a:rPr lang="en-US" dirty="0"/>
              <a:t> / GAGE competitions</a:t>
            </a:r>
          </a:p>
        </p:txBody>
      </p:sp>
    </p:spTree>
    <p:extLst>
      <p:ext uri="{BB962C8B-B14F-4D97-AF65-F5344CB8AC3E}">
        <p14:creationId xmlns:p14="http://schemas.microsoft.com/office/powerpoint/2010/main" val="128226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A9B9E9E-5898-9C41-992E-326AC7777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This week...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3598A-7E2C-AB40-B3D8-9EC1EA50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643" y="1156839"/>
            <a:ext cx="7841498" cy="5238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1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Genome Assembly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020C3D-7859-2B43-8680-39359D89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325457" cy="360121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Genome Assembly is the combined laboratory and computational methods used to determine the genome sequence of an organism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Genome Assembly can be completed </a:t>
            </a:r>
            <a:r>
              <a:rPr lang="en-US" i="1" dirty="0"/>
              <a:t>de novo </a:t>
            </a:r>
            <a:r>
              <a:rPr lang="en-US" dirty="0"/>
              <a:t>for a previously </a:t>
            </a:r>
            <a:r>
              <a:rPr lang="en-US" dirty="0" err="1"/>
              <a:t>unsequenced</a:t>
            </a:r>
            <a:r>
              <a:rPr lang="en-US" dirty="0"/>
              <a:t> organism or may be performed to determine genomic differences among related organisms (guided assembly)</a:t>
            </a:r>
          </a:p>
        </p:txBody>
      </p:sp>
    </p:spTree>
    <p:extLst>
      <p:ext uri="{BB962C8B-B14F-4D97-AF65-F5344CB8AC3E}">
        <p14:creationId xmlns:p14="http://schemas.microsoft.com/office/powerpoint/2010/main" val="187324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9EF8-4DC4-484B-A49D-903052DF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678185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Genome Assembly is highly dependent upon DNA sequencing technologies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76DBB-07A2-7B43-A2D2-6DE4BD4F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678185" cy="3601212"/>
          </a:xfrm>
        </p:spPr>
        <p:txBody>
          <a:bodyPr>
            <a:noAutofit/>
          </a:bodyPr>
          <a:lstStyle/>
          <a:p>
            <a:r>
              <a:rPr lang="en-US" dirty="0"/>
              <a:t>Linear (directed) sequencing: clone mapping &amp; sub-sequencing</a:t>
            </a:r>
          </a:p>
          <a:p>
            <a:pPr lvl="1"/>
            <a:r>
              <a:rPr lang="en-US" sz="2400" dirty="0"/>
              <a:t>is prohibitively expensive</a:t>
            </a:r>
          </a:p>
          <a:p>
            <a:r>
              <a:rPr lang="en-US" dirty="0"/>
              <a:t>Genomes are sequenced in tiny fragments using a ‘shotgun’ approach</a:t>
            </a:r>
          </a:p>
          <a:p>
            <a:pPr lvl="1"/>
            <a:r>
              <a:rPr lang="en-US" sz="2400" dirty="0"/>
              <a:t>Sanger DNA sequencing (low volume) 500-1200 bp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Illumina DNA sequencing (high volume) 250 bp</a:t>
            </a:r>
          </a:p>
          <a:p>
            <a:r>
              <a:rPr lang="en-US" dirty="0"/>
              <a:t>PacBio: long reads but high error</a:t>
            </a:r>
          </a:p>
          <a:p>
            <a:r>
              <a:rPr lang="en-US" dirty="0"/>
              <a:t>Nanopore: long reads but high error</a:t>
            </a:r>
          </a:p>
          <a:p>
            <a:pPr lvl="1"/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840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2D8F-819E-C247-866A-6E1BD1A1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D0A9-DD9E-9A43-90DB-B11AD8CD3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Arial"/>
              <a:buChar char="•"/>
            </a:pPr>
            <a:r>
              <a:rPr lang="en-US" dirty="0"/>
              <a:t>Read &amp; K-</a:t>
            </a:r>
            <a:r>
              <a:rPr lang="en-US" dirty="0" err="1"/>
              <a:t>mer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Phred</a:t>
            </a:r>
            <a:r>
              <a:rPr lang="en-US" dirty="0"/>
              <a:t> score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Mate-Pairs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Coverage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Contig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Scaffold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Closure &amp; Gaps</a:t>
            </a:r>
          </a:p>
        </p:txBody>
      </p:sp>
    </p:spTree>
    <p:extLst>
      <p:ext uri="{BB962C8B-B14F-4D97-AF65-F5344CB8AC3E}">
        <p14:creationId xmlns:p14="http://schemas.microsoft.com/office/powerpoint/2010/main" val="194997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750104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Why is Genome Assembly Difficult?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907A9-ACCB-634F-A45D-8F36FEA5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41124"/>
            <a:ext cx="9750104" cy="422010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Lots of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Human genome is 3 billion base pairs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i="1" dirty="0"/>
              <a:t>Arabidopsis thaliana </a:t>
            </a:r>
            <a:r>
              <a:rPr lang="en-US" sz="1600" dirty="0"/>
              <a:t>135 </a:t>
            </a:r>
            <a:r>
              <a:rPr lang="en-US" sz="1600" dirty="0" err="1"/>
              <a:t>Mbp</a:t>
            </a:r>
            <a:endParaRPr lang="en-US" sz="1600" dirty="0"/>
          </a:p>
          <a:p>
            <a:pPr marL="800100" lvl="1" indent="-342900">
              <a:buFont typeface="Arial"/>
              <a:buChar char="•"/>
            </a:pPr>
            <a:r>
              <a:rPr lang="en-US" sz="1600" i="1" dirty="0"/>
              <a:t>Salmonella enterica </a:t>
            </a:r>
            <a:r>
              <a:rPr lang="en-US" sz="1600" dirty="0"/>
              <a:t>4.8 </a:t>
            </a:r>
            <a:r>
              <a:rPr lang="en-US" sz="1600" dirty="0" err="1"/>
              <a:t>Mbp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Genomes are sequenced in tiny fragments using a ‘shotgun’ approach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Some regions of genome clone poorly or sequence poorly. How do you ensure that all parts are represented? (lab)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How do you put it all together like a massive jigsaw puzzle (computer)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DNA sequencing has an error rate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A single pass is insufficient, we use multiple passes to look for </a:t>
            </a:r>
            <a:r>
              <a:rPr lang="en-US" sz="1600" b="1" dirty="0"/>
              <a:t>consensus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Genomes have repeated sequences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Two sequencing reads for different parts of the genome can have identical or near-identical sequence</a:t>
            </a:r>
          </a:p>
        </p:txBody>
      </p:sp>
    </p:spTree>
    <p:extLst>
      <p:ext uri="{BB962C8B-B14F-4D97-AF65-F5344CB8AC3E}">
        <p14:creationId xmlns:p14="http://schemas.microsoft.com/office/powerpoint/2010/main" val="211865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00764" y="380472"/>
            <a:ext cx="9976135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Shotgun Sequences – greedy assembly</a:t>
            </a:r>
          </a:p>
        </p:txBody>
      </p:sp>
      <p:pic>
        <p:nvPicPr>
          <p:cNvPr id="2" name="Picture 1" descr="kevi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09" y="1304095"/>
            <a:ext cx="8064896" cy="4911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5101" y="6175342"/>
            <a:ext cx="49685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knowgenetics.org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380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05" y="314984"/>
            <a:ext cx="7335835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Greedy Assembly by Overlap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7528" y="1196753"/>
            <a:ext cx="83529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first step in assembly is joining reads of overlapping sequence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This step must account for sequencing error rates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Sequencing software uses the PHRED score to measure error</a:t>
            </a:r>
          </a:p>
        </p:txBody>
      </p:sp>
      <p:pic>
        <p:nvPicPr>
          <p:cNvPr id="2" name="Picture 1" descr="intro-to-ngs-torsten-seemann-peter-mac-27-jul-2012-21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45" y="2535088"/>
            <a:ext cx="5077894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9868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2509</TotalTime>
  <Words>2339</Words>
  <Application>Microsoft Macintosh PowerPoint</Application>
  <PresentationFormat>Widescreen</PresentationFormat>
  <Paragraphs>279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Neue Haas Grotesk Text Pro</vt:lpstr>
      <vt:lpstr>Times</vt:lpstr>
      <vt:lpstr>PunchcardVTI</vt:lpstr>
      <vt:lpstr>Biochem 3BP3</vt:lpstr>
      <vt:lpstr>PowerPoint Presentation</vt:lpstr>
      <vt:lpstr>Genome Sequences as References</vt:lpstr>
      <vt:lpstr>Genome Assembly</vt:lpstr>
      <vt:lpstr>Genome Assembly is highly dependent upon DNA sequencing technologies  </vt:lpstr>
      <vt:lpstr>Key concepts</vt:lpstr>
      <vt:lpstr>Why is Genome Assembly Difficult?</vt:lpstr>
      <vt:lpstr>Shotgun Sequences – greedy assembly</vt:lpstr>
      <vt:lpstr>Greedy Assembly by Overlap</vt:lpstr>
      <vt:lpstr>Greedy Assembly by Overlap</vt:lpstr>
      <vt:lpstr>Repeats</vt:lpstr>
      <vt:lpstr>Bi-directional sequence (aka Mate Pairs)</vt:lpstr>
      <vt:lpstr>Bi-directional sequence (aka Mate Pairs)</vt:lpstr>
      <vt:lpstr>Bi-directional sequence (aka Mate Pairs)</vt:lpstr>
      <vt:lpstr>Pre-NGS used Sanger sequencing</vt:lpstr>
      <vt:lpstr>NGS Genome Assembly</vt:lpstr>
      <vt:lpstr>The A5 microbial genome assembly pipeline</vt:lpstr>
      <vt:lpstr>The A5 microbial genome assembly pipeline</vt:lpstr>
      <vt:lpstr>The A5 microbial genome assembly pipeline</vt:lpstr>
      <vt:lpstr>The A5 microbial genome assembly pipeline</vt:lpstr>
      <vt:lpstr>The A5 microbial genome assembly pipeline</vt:lpstr>
      <vt:lpstr>A5QC / SSPACE ‘Finishing’</vt:lpstr>
      <vt:lpstr>A5QC / SSPACE ‘Finishing’</vt:lpstr>
      <vt:lpstr>A5QC / SSPACE ‘Finishing’</vt:lpstr>
      <vt:lpstr>The A5 microbial genome assembly pipeline</vt:lpstr>
      <vt:lpstr>kmers, de Bruijn graphs, Eulerian paths</vt:lpstr>
      <vt:lpstr>kmers, de Bruijn graphs, Eulerian paths</vt:lpstr>
      <vt:lpstr>kmers, de Bruijn graphs, Eulerian paths</vt:lpstr>
      <vt:lpstr>kmers, de Bruijn graphs, Eulerian paths</vt:lpstr>
      <vt:lpstr>kmers, de Bruijn graphs, Eulerian paths</vt:lpstr>
      <vt:lpstr>kmers, de Bruijn graphs, Eulerian paths</vt:lpstr>
      <vt:lpstr>A complete assembly…</vt:lpstr>
      <vt:lpstr>Assembly Statistics – A5 example</vt:lpstr>
      <vt:lpstr>N50</vt:lpstr>
      <vt:lpstr>Finishing, Validation, Confidence</vt:lpstr>
      <vt:lpstr>Finishing, Validation, Confidence</vt:lpstr>
      <vt:lpstr>This week...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59</cp:revision>
  <dcterms:created xsi:type="dcterms:W3CDTF">2021-09-06T20:48:31Z</dcterms:created>
  <dcterms:modified xsi:type="dcterms:W3CDTF">2021-10-27T16:09:17Z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